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5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77" r:id="rId36"/>
    <p:sldId id="374" r:id="rId37"/>
  </p:sldIdLst>
  <p:sldSz cx="18288000" cy="10287000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DM Sans" charset="-94"/>
      <p:regular r:id="rId42"/>
    </p:embeddedFont>
    <p:embeddedFont>
      <p:font typeface="Lexend Deca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0039" y="1112321"/>
            <a:ext cx="10527921" cy="8145979"/>
          </a:xfrm>
          <a:custGeom>
            <a:avLst/>
            <a:gdLst/>
            <a:ahLst/>
            <a:cxnLst/>
            <a:rect l="l" t="t" r="r" b="b"/>
            <a:pathLst>
              <a:path w="10527921" h="8145979">
                <a:moveTo>
                  <a:pt x="0" y="0"/>
                </a:moveTo>
                <a:lnTo>
                  <a:pt x="10527922" y="0"/>
                </a:lnTo>
                <a:lnTo>
                  <a:pt x="10527922" y="8145979"/>
                </a:lnTo>
                <a:lnTo>
                  <a:pt x="0" y="8145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45721" y="504825"/>
            <a:ext cx="579655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Pygmalion Etkisi (İyi de iyi olsun!)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08747" y="9277350"/>
            <a:ext cx="104705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Placebo                                                                            Nocebo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31820" y="733425"/>
            <a:ext cx="202436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Jean Piaget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882580" y="2714625"/>
            <a:ext cx="6522839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Öncesi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(0 – 6)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Dışsal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Kurallara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Bağlılık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(6-10 / 10-12)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Özerklik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Dönemi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(12 - +)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04825"/>
            <a:ext cx="358839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Piaget Örnek Olaylar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81325"/>
            <a:ext cx="16230600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Emre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isminde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küçük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babasının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masanın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unuttuğu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dolma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kalemi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oynamaya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başlar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O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sırada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masa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örtüsünü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küçük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damla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mürekkeple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lekeler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isminde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başka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çocukta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babasının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masanın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bıraktığı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dolma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kalemin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mürekkebinin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bittiğini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Babasına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yardımcı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kaleme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mürekkep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doldurmak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isterken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mürekkep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şişesine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çarpar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masa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örtüsü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kocaman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leke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olmuştur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07691"/>
            <a:ext cx="6080973" cy="6071617"/>
          </a:xfrm>
          <a:custGeom>
            <a:avLst/>
            <a:gdLst/>
            <a:ahLst/>
            <a:cxnLst/>
            <a:rect l="l" t="t" r="r" b="b"/>
            <a:pathLst>
              <a:path w="6080973" h="6071617">
                <a:moveTo>
                  <a:pt x="0" y="0"/>
                </a:moveTo>
                <a:lnTo>
                  <a:pt x="6080973" y="0"/>
                </a:lnTo>
                <a:lnTo>
                  <a:pt x="6080973" y="6071618"/>
                </a:lnTo>
                <a:lnTo>
                  <a:pt x="0" y="6071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59307" y="3253558"/>
            <a:ext cx="3769385" cy="3779885"/>
          </a:xfrm>
          <a:custGeom>
            <a:avLst/>
            <a:gdLst/>
            <a:ahLst/>
            <a:cxnLst/>
            <a:rect l="l" t="t" r="r" b="b"/>
            <a:pathLst>
              <a:path w="3769385" h="3779885">
                <a:moveTo>
                  <a:pt x="0" y="0"/>
                </a:moveTo>
                <a:lnTo>
                  <a:pt x="3769386" y="0"/>
                </a:lnTo>
                <a:lnTo>
                  <a:pt x="3769386" y="3779884"/>
                </a:lnTo>
                <a:lnTo>
                  <a:pt x="0" y="3779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73778" y="3877449"/>
            <a:ext cx="2532102" cy="2532102"/>
          </a:xfrm>
          <a:custGeom>
            <a:avLst/>
            <a:gdLst/>
            <a:ahLst/>
            <a:cxnLst/>
            <a:rect l="l" t="t" r="r" b="b"/>
            <a:pathLst>
              <a:path w="2532102" h="2532102">
                <a:moveTo>
                  <a:pt x="0" y="0"/>
                </a:moveTo>
                <a:lnTo>
                  <a:pt x="2532102" y="0"/>
                </a:lnTo>
                <a:lnTo>
                  <a:pt x="2532102" y="2532102"/>
                </a:lnTo>
                <a:lnTo>
                  <a:pt x="0" y="2532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04825"/>
            <a:ext cx="329877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Kim Daha Suçlu???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71550"/>
            <a:ext cx="4915315" cy="6445197"/>
          </a:xfrm>
          <a:custGeom>
            <a:avLst/>
            <a:gdLst/>
            <a:ahLst/>
            <a:cxnLst/>
            <a:rect l="l" t="t" r="r" b="b"/>
            <a:pathLst>
              <a:path w="4915315" h="6445197">
                <a:moveTo>
                  <a:pt x="0" y="0"/>
                </a:moveTo>
                <a:lnTo>
                  <a:pt x="4915315" y="0"/>
                </a:lnTo>
                <a:lnTo>
                  <a:pt x="4915315" y="6445197"/>
                </a:lnTo>
                <a:lnTo>
                  <a:pt x="0" y="6445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91783" y="733425"/>
            <a:ext cx="570443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Lawrence Kohlberg (1927 - 1987)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50239" y="2004875"/>
            <a:ext cx="8891955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ABD'li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psikolog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akademisyen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Harvard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Üniversitesi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Chicago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Üniversitesinde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yürütmüştür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Eğitimi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Nedenleri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yaptığı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kazanmıştır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Jean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Piaget’in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ilişkin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çalışmalarından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etkilemiş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geliştirmiştir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315486"/>
              </p:ext>
            </p:extLst>
          </p:nvPr>
        </p:nvGraphicFramePr>
        <p:xfrm>
          <a:off x="1028700" y="1990185"/>
          <a:ext cx="16230600" cy="7268116"/>
        </p:xfrm>
        <a:graphic>
          <a:graphicData uri="http://schemas.openxmlformats.org/drawingml/2006/table">
            <a:tbl>
              <a:tblPr/>
              <a:tblGrid>
                <a:gridCol w="5410200"/>
                <a:gridCol w="5410200"/>
                <a:gridCol w="5410200"/>
              </a:tblGrid>
              <a:tr h="1495024">
                <a:tc gridSpan="3"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Kohlberg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Gelişim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Kuramı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Kohlberg Ahlak Gelişim Kuramı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Kohlberg Ahlak Gelişim Kuramı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034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Gelenek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Öncesi</a:t>
                      </a:r>
                      <a:endParaRPr lang="en-US" sz="3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Geleneksel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Gelenek</a:t>
                      </a:r>
                      <a:r>
                        <a:rPr lang="tr-TR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Sonrası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029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Ceza</a:t>
                      </a:r>
                      <a:r>
                        <a:rPr lang="tr-TR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İtaat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Eğilimi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Kişiler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Arası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Uyum</a:t>
                      </a:r>
                      <a:r>
                        <a:rPr lang="tr-TR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endParaRPr lang="tr-TR" sz="36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Eğilimi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Sosyal</a:t>
                      </a:r>
                      <a:r>
                        <a:rPr lang="tr-TR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Sözleşme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Eğilimi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029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Araçsal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İlişkiler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Eğilimi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Kanun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Düzen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Eğilimi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Evrensel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İlkeleri</a:t>
                      </a:r>
                      <a:endParaRPr lang="tr-TR" sz="36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endParaRPr lang="tr-TR" sz="36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Eğilimi</a:t>
                      </a:r>
                      <a:endParaRPr lang="en-US" sz="36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466037" y="504825"/>
            <a:ext cx="33559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Lawrence Kohlberg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13338" y="504825"/>
            <a:ext cx="216262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Heinz İkilemi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81325"/>
            <a:ext cx="16230600" cy="425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Avrupa’da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hasta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ölmek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üzeredir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Son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zamanlarda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hayatını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kurtarabilecek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ilaç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kasabada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oturan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eczacı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tarafından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bulunmuştur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Eczacı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ilaç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2000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istemektedir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fiyat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ilacın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maliyetinin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10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katıdır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Hasta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kocası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Heinz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borç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alabileceği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her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yere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gider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Fakat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topladığı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paralar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ilaç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fiyatının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yarısı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kadardır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Heinz,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eczacıya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karısının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ölmek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olduğunu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söyleyerek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ilacı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biraz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ucuza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satmasını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daha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ödemesine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izin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vermesini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ister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Ancak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eczacı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kabul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etmez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Heinz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çaresiz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durumdadır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Eczanenin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camını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kırarak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karısı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ilacı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durumda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hasta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kocası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ne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yapmalıydı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Niçin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221369" cy="6047294"/>
          </a:xfrm>
          <a:custGeom>
            <a:avLst/>
            <a:gdLst/>
            <a:ahLst/>
            <a:cxnLst/>
            <a:rect l="l" t="t" r="r" b="b"/>
            <a:pathLst>
              <a:path w="5221369" h="6047294">
                <a:moveTo>
                  <a:pt x="0" y="0"/>
                </a:moveTo>
                <a:lnTo>
                  <a:pt x="5221369" y="0"/>
                </a:lnTo>
                <a:lnTo>
                  <a:pt x="5221369" y="6047294"/>
                </a:lnTo>
                <a:lnTo>
                  <a:pt x="0" y="6047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05066" y="3579686"/>
            <a:ext cx="3877868" cy="3127627"/>
          </a:xfrm>
          <a:custGeom>
            <a:avLst/>
            <a:gdLst/>
            <a:ahLst/>
            <a:cxnLst/>
            <a:rect l="l" t="t" r="r" b="b"/>
            <a:pathLst>
              <a:path w="3877868" h="3127627">
                <a:moveTo>
                  <a:pt x="0" y="0"/>
                </a:moveTo>
                <a:lnTo>
                  <a:pt x="3877868" y="0"/>
                </a:lnTo>
                <a:lnTo>
                  <a:pt x="3877868" y="3127628"/>
                </a:lnTo>
                <a:lnTo>
                  <a:pt x="0" y="312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43797" y="6281475"/>
            <a:ext cx="6944203" cy="4005525"/>
          </a:xfrm>
          <a:custGeom>
            <a:avLst/>
            <a:gdLst/>
            <a:ahLst/>
            <a:cxnLst/>
            <a:rect l="l" t="t" r="r" b="b"/>
            <a:pathLst>
              <a:path w="6944203" h="4005525">
                <a:moveTo>
                  <a:pt x="0" y="0"/>
                </a:moveTo>
                <a:lnTo>
                  <a:pt x="6944203" y="0"/>
                </a:lnTo>
                <a:lnTo>
                  <a:pt x="6944203" y="4005525"/>
                </a:lnTo>
                <a:lnTo>
                  <a:pt x="0" y="400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62689" y="504825"/>
            <a:ext cx="216262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Heinz İkilemi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497756"/>
              </p:ext>
            </p:extLst>
          </p:nvPr>
        </p:nvGraphicFramePr>
        <p:xfrm>
          <a:off x="1028700" y="1028700"/>
          <a:ext cx="16937922" cy="8577553"/>
        </p:xfrm>
        <a:graphic>
          <a:graphicData uri="http://schemas.openxmlformats.org/drawingml/2006/table">
            <a:tbl>
              <a:tblPr/>
              <a:tblGrid>
                <a:gridCol w="5818516"/>
                <a:gridCol w="11119406"/>
              </a:tblGrid>
              <a:tr h="640498">
                <a:tc gridSpan="2"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KOHLBERG’İN AHLAKİ GELİŞİM DÖNEMLERİ  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KOHLBERG’İN AHLAKİ GELİŞİM DÖNEMLERİ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81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I. DÜZEY   GELENEK ÖNCESİ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Başkalarının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geliştirdiği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ilkeleri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tam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olarak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kavramaz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yaklaşık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10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yaşlarına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kadar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sürer</a:t>
                      </a:r>
                      <a:endParaRPr lang="en-US" sz="1600" dirty="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benmerkezcilik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vardır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81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I.  Evre Ceza ve İtaat Eğilimi</a:t>
                      </a:r>
                      <a:endParaRPr lang="en-US" sz="16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Heinz  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ilacı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çaldığı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için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yetkililer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onu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cezalandırır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81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II. Evre Bireysel yarar, karşılıklı çıkar</a:t>
                      </a:r>
                      <a:endParaRPr lang="en-US" sz="16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Heinz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çalmalıydı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Çünkü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karısı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için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üzülüyordu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iyileştiğinde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iyi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hissedecekti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81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II. DÜZEY GELENEKSEL DÜZEY</a:t>
                      </a:r>
                      <a:endParaRPr lang="en-US" sz="16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Başkalarının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beklentilerine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toplumsal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göreneklere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uygun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davranışlar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göstermeye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dayalı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bir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anlayışı</a:t>
                      </a:r>
                      <a:endParaRPr lang="en-US" sz="1600" dirty="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1124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III.  Evre Başkalarının beklentileri</a:t>
                      </a:r>
                      <a:endParaRPr lang="en-US" sz="16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Heinz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çalmakta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haklıydı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Çünkü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iyi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bir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kocanın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karısı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hakkında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endişelenmesi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normaldi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Zaten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diğer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insanlar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karısının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ölümüne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göz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yummasını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karşılamazdı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lang="en-US" sz="1600" dirty="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9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IV. Evre Toplum düzeniyle ilgili kurallar</a:t>
                      </a:r>
                      <a:endParaRPr lang="en-US" sz="16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Heinz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çalmamalıydı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Çünkü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 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kanunlara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aykırıdır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kanunlar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kişisel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zararlar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pahasına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da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olsa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korunmalıdır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81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III. DÜZEY GELENEK ÖTESİ</a:t>
                      </a:r>
                      <a:endParaRPr lang="en-US" sz="16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Toplumsal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düzene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ilişkin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kuralların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yasaların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da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ötesinde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evrensel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değerlere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uygun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davranışların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dikkate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alınması</a:t>
                      </a:r>
                      <a:endParaRPr lang="en-US" sz="1600" dirty="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9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V. Evre Sosyal Sözleşme</a:t>
                      </a:r>
                      <a:endParaRPr lang="en-US" sz="16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Heinz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çalmalıydı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Çünkü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herkes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gerçekten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ihtiyaç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olduğunda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çalmanın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kanunlara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aykırı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olduğuna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bakılmaksızın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ilaç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edinme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hakkına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sahiptir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9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VI. Evre Evrensel ilkeler </a:t>
                      </a:r>
                      <a:endParaRPr lang="en-US" sz="16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Heinz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çalmalıydı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Çünkü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insan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hayatı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hukuki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değerlerin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üzerindedir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lang="en-US" sz="16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9588" y="1257300"/>
            <a:ext cx="5548823" cy="8816353"/>
          </a:xfrm>
          <a:custGeom>
            <a:avLst/>
            <a:gdLst/>
            <a:ahLst/>
            <a:cxnLst/>
            <a:rect l="l" t="t" r="r" b="b"/>
            <a:pathLst>
              <a:path w="5548823" h="8816353">
                <a:moveTo>
                  <a:pt x="0" y="0"/>
                </a:moveTo>
                <a:lnTo>
                  <a:pt x="5548824" y="0"/>
                </a:lnTo>
                <a:lnTo>
                  <a:pt x="5548824" y="8816353"/>
                </a:lnTo>
                <a:lnTo>
                  <a:pt x="0" y="881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44396" y="428625"/>
            <a:ext cx="230400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Carol Gilligan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88065" y="885825"/>
            <a:ext cx="121667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1936-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20505" y="3041258"/>
            <a:ext cx="9838795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Harvard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Üniversitesinde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çalıştı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cinsiyet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önemini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vurgulamıştır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Gilligan’a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yargılarında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erkeklerden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farklı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düşünme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ifade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etme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eğilimindedirler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Farklılığın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kaynağı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çocukluktaki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ilişkiler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eğitimdir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İnsanları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erkeklik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içgüdüsünün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yol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açtığı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olumsuzluklardan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ancak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kurtarabilir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179534" cy="8229600"/>
          </a:xfrm>
          <a:custGeom>
            <a:avLst/>
            <a:gdLst/>
            <a:ahLst/>
            <a:cxnLst/>
            <a:rect l="l" t="t" r="r" b="b"/>
            <a:pathLst>
              <a:path w="5179534" h="8229600">
                <a:moveTo>
                  <a:pt x="0" y="0"/>
                </a:moveTo>
                <a:lnTo>
                  <a:pt x="5179534" y="0"/>
                </a:lnTo>
                <a:lnTo>
                  <a:pt x="51795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2719" y="1028700"/>
            <a:ext cx="11114042" cy="8328122"/>
          </a:xfrm>
          <a:custGeom>
            <a:avLst/>
            <a:gdLst/>
            <a:ahLst/>
            <a:cxnLst/>
            <a:rect l="l" t="t" r="r" b="b"/>
            <a:pathLst>
              <a:path w="11114042" h="8328122">
                <a:moveTo>
                  <a:pt x="0" y="0"/>
                </a:moveTo>
                <a:lnTo>
                  <a:pt x="11114041" y="0"/>
                </a:lnTo>
                <a:lnTo>
                  <a:pt x="11114041" y="8328122"/>
                </a:lnTo>
                <a:lnTo>
                  <a:pt x="0" y="832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79692" y="504825"/>
            <a:ext cx="392861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Saphir-Whorf Hipotezi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79692" y="9452551"/>
            <a:ext cx="296852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Eskimolar ve Kar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14625"/>
            <a:ext cx="16230600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Kadınların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incelemiştir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incelemede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Kohlberg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gibi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ikilem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içeren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hikâyeler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kullanma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yerine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kriz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durumlarını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içeren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gerçek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yaşam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durumlarını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gözlemiştir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Kadınlara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kriz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durumlarını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içeren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ikilemlerle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ilgili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sorular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yöneltmiştir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bencillikten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sosyal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olmaya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daha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ilkeli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ahlaksızlığa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doğru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gösteren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üç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evreden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etmektedir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Gilligan’ in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görüşünde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kız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çocukları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dönem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çocuklarından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farklı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olmaktadır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Kızlar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yaşta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bakıp-gözetmeyi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öğrenir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yaparken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zamanda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bencil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yanlış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”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olduğunu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öğrenir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otonomiyi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bağımsız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olmayı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diğerlerinden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farklılığı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öğrenirler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yaşantılar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her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cinsiyetin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kendilik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imajının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temelini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oluşturur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14625"/>
            <a:ext cx="16230600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mantıktan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eder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Bunlar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mantığıdır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mantığının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temelini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bakım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etiği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oluşturur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özel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durumlar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içeren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genel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ilkelere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başvurmak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ne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yapacaklarını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daha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fazla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düşünmektedirler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Erkekler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bağımsızlığı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otonomiyi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diğerlerinin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haklarının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önemini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vurgulamayı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öğrenirler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yüzden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adil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adına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diğerlerinin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ihtiyaçlarını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ardı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etmeye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kadınlara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daha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eğilimlidirler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89140" y="3248025"/>
            <a:ext cx="8709720" cy="428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Gelenek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Öncesi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Bencil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Bakış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Açısı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Geleneksel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İyilik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kendini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feda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etme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Gelenek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Üstü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Seçimlerin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Sonuçlarının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Sorumluluğunu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Üstlenme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14825"/>
            <a:ext cx="16230600" cy="105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Kohlberg’in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kuramının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eksik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yönleri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üzerinde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durarak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temel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amacın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bireylere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sevgisinin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kazandırmak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olduğunu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vurgulamıştır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173688" cy="8229600"/>
          </a:xfrm>
          <a:custGeom>
            <a:avLst/>
            <a:gdLst/>
            <a:ahLst/>
            <a:cxnLst/>
            <a:rect l="l" t="t" r="r" b="b"/>
            <a:pathLst>
              <a:path w="5173688" h="8229600">
                <a:moveTo>
                  <a:pt x="0" y="0"/>
                </a:moveTo>
                <a:lnTo>
                  <a:pt x="5173688" y="0"/>
                </a:lnTo>
                <a:lnTo>
                  <a:pt x="5173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91847" y="1577608"/>
            <a:ext cx="5867453" cy="7680692"/>
          </a:xfrm>
          <a:custGeom>
            <a:avLst/>
            <a:gdLst/>
            <a:ahLst/>
            <a:cxnLst/>
            <a:rect l="l" t="t" r="r" b="b"/>
            <a:pathLst>
              <a:path w="5867453" h="7680692">
                <a:moveTo>
                  <a:pt x="0" y="0"/>
                </a:moveTo>
                <a:lnTo>
                  <a:pt x="5867453" y="0"/>
                </a:lnTo>
                <a:lnTo>
                  <a:pt x="5867453" y="7680692"/>
                </a:lnTo>
                <a:lnTo>
                  <a:pt x="0" y="7680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60981" y="3086100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8549" y="371810"/>
            <a:ext cx="365090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Gilligan Vs. Kohlberg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024504"/>
              </p:ext>
            </p:extLst>
          </p:nvPr>
        </p:nvGraphicFramePr>
        <p:xfrm>
          <a:off x="1028700" y="1028700"/>
          <a:ext cx="16099676" cy="8340901"/>
        </p:xfrm>
        <a:graphic>
          <a:graphicData uri="http://schemas.openxmlformats.org/drawingml/2006/table">
            <a:tbl>
              <a:tblPr/>
              <a:tblGrid>
                <a:gridCol w="8049838"/>
                <a:gridCol w="8049838"/>
              </a:tblGrid>
              <a:tr h="1441637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2800" dirty="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Kohlberg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28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Gilligan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816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Aşamalar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kesin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evrenseldir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Aşamalar</a:t>
                      </a: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kesin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evrensel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değildir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816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İnsanların</a:t>
                      </a: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çoğu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kanun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düzen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endParaRPr lang="tr-TR" sz="32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tr-TR" sz="32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resinde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saplanır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İnsanların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çoğu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“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everensel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” </a:t>
                      </a:r>
                      <a:endParaRPr lang="tr-TR" sz="32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tr-TR" sz="3200" dirty="0" smtClean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önemine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ulaşabilir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816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Amaç</a:t>
                      </a:r>
                      <a:r>
                        <a:rPr lang="tr-TR" sz="3200" baseline="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bir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sonraki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evreye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geçmektir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Amaç</a:t>
                      </a: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sevgisi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kazanmaktır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816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Kızların</a:t>
                      </a: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ahlak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gelişimi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daha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geridedir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Gerilik</a:t>
                      </a: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yoktur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9076" y="733425"/>
            <a:ext cx="354984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 Vs. Kohlberg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048125"/>
            <a:ext cx="1623060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Kohlberg’in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ilişkin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karşılaştırıldığında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şu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sonuca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ulaşılabilir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Kohlberg’e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evrelerin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geçilmesi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önemi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vurgulanırken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Gilligan’a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sevgisi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vurgulanmıştır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87371"/>
            <a:ext cx="4850413" cy="7270929"/>
          </a:xfrm>
          <a:custGeom>
            <a:avLst/>
            <a:gdLst/>
            <a:ahLst/>
            <a:cxnLst/>
            <a:rect l="l" t="t" r="r" b="b"/>
            <a:pathLst>
              <a:path w="4850413" h="7270929">
                <a:moveTo>
                  <a:pt x="0" y="0"/>
                </a:moveTo>
                <a:lnTo>
                  <a:pt x="4850413" y="0"/>
                </a:lnTo>
                <a:lnTo>
                  <a:pt x="4850413" y="7270929"/>
                </a:lnTo>
                <a:lnTo>
                  <a:pt x="0" y="727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17820" y="1987371"/>
            <a:ext cx="5541480" cy="7270929"/>
          </a:xfrm>
          <a:custGeom>
            <a:avLst/>
            <a:gdLst/>
            <a:ahLst/>
            <a:cxnLst/>
            <a:rect l="l" t="t" r="r" b="b"/>
            <a:pathLst>
              <a:path w="5541480" h="7270929">
                <a:moveTo>
                  <a:pt x="0" y="0"/>
                </a:moveTo>
                <a:lnTo>
                  <a:pt x="5541480" y="0"/>
                </a:lnTo>
                <a:lnTo>
                  <a:pt x="5541480" y="7270929"/>
                </a:lnTo>
                <a:lnTo>
                  <a:pt x="0" y="7270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409408" y="733425"/>
            <a:ext cx="346918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Piaget Vs. Kohlberg</a:t>
            </a:r>
          </a:p>
        </p:txBody>
      </p:sp>
      <p:sp>
        <p:nvSpPr>
          <p:cNvPr id="5" name="Freeform 5"/>
          <p:cNvSpPr/>
          <p:nvPr/>
        </p:nvSpPr>
        <p:spPr>
          <a:xfrm>
            <a:off x="6660981" y="3086100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45749"/>
              </p:ext>
            </p:extLst>
          </p:nvPr>
        </p:nvGraphicFramePr>
        <p:xfrm>
          <a:off x="3398841" y="1354925"/>
          <a:ext cx="12011154" cy="7903376"/>
        </p:xfrm>
        <a:graphic>
          <a:graphicData uri="http://schemas.openxmlformats.org/drawingml/2006/table">
            <a:tbl>
              <a:tblPr/>
              <a:tblGrid>
                <a:gridCol w="6005577"/>
                <a:gridCol w="6005577"/>
              </a:tblGrid>
              <a:tr h="1875620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Piaget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Kohlberg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58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Kıyaslamalar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İkilemler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9678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Dar</a:t>
                      </a: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kapsamlı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Analitik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çözümleme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620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Kapalı uçlu sorular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Açık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uçlu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sorular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868839" y="504825"/>
            <a:ext cx="336812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Piaget </a:t>
            </a: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Vs.Kohlberg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48025"/>
            <a:ext cx="16230600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Piaget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Kohlberg’in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ilişkin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karşılaştırıldığında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Kohlberg’in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görüşlerinin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eğilimlere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odaklı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olmasına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karşın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Piaget’in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gözlenebilir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somut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davranışlara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odaklıdır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Sınıf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içi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eğitim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uygulamaları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açısından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bakıldığında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Piaget’in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görüşlerinin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Kohlberg’in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görüşlerine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kıyasla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daha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uygulanabilir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olduğu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söylenebilir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58619" y="772768"/>
            <a:ext cx="417076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Piaget </a:t>
            </a:r>
            <a:r>
              <a:rPr lang="tr-TR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Kohlberg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20523" y="3551773"/>
            <a:ext cx="4638777" cy="5706527"/>
          </a:xfrm>
          <a:custGeom>
            <a:avLst/>
            <a:gdLst/>
            <a:ahLst/>
            <a:cxnLst/>
            <a:rect l="l" t="t" r="r" b="b"/>
            <a:pathLst>
              <a:path w="4638777" h="5706527">
                <a:moveTo>
                  <a:pt x="0" y="0"/>
                </a:moveTo>
                <a:lnTo>
                  <a:pt x="4638777" y="0"/>
                </a:lnTo>
                <a:lnTo>
                  <a:pt x="4638777" y="5706527"/>
                </a:lnTo>
                <a:lnTo>
                  <a:pt x="0" y="5706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26920" y="504825"/>
            <a:ext cx="423416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Gary Gilmore (Seri Katil)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048125"/>
            <a:ext cx="8115300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}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Başkalarının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acısının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tatmin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ettiğini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mutsuz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etmediğini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söylemiş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“Her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zaman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cinayet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işleme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kapasitem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vardı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Başkalarının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ne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hissettiğini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hissetmekten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tamamen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yoksun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olabilirim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duygusuz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olabilirim</a:t>
            </a:r>
            <a:r>
              <a:rPr lang="en-US" sz="3000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büyük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hata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yaptığımı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biliyorum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gidip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aynı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şeyleri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yapabilirim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61214" y="1934533"/>
            <a:ext cx="4565572" cy="6417933"/>
          </a:xfrm>
          <a:custGeom>
            <a:avLst/>
            <a:gdLst/>
            <a:ahLst/>
            <a:cxnLst/>
            <a:rect l="l" t="t" r="r" b="b"/>
            <a:pathLst>
              <a:path w="4565572" h="6417933">
                <a:moveTo>
                  <a:pt x="0" y="0"/>
                </a:moveTo>
                <a:lnTo>
                  <a:pt x="4565572" y="0"/>
                </a:lnTo>
                <a:lnTo>
                  <a:pt x="4565572" y="6417934"/>
                </a:lnTo>
                <a:lnTo>
                  <a:pt x="0" y="641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60739" y="962025"/>
            <a:ext cx="456604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John Dewey (1989 - 1952)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81425"/>
            <a:ext cx="16230600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yüzyılın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ilk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yarısının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en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önemli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ABD'li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düşünürü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olarak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tanınan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Dewey,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pragmatizmi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mantıksal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analiz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kuramı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olarak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geliştirmiştir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Michigan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Üniversitesi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Chicago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Üniversitesi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Columbia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Üniversitesi'nde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yürütmüştür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68791" y="962025"/>
            <a:ext cx="215041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John Dewey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3363" y="1931108"/>
            <a:ext cx="8561275" cy="6424785"/>
          </a:xfrm>
          <a:custGeom>
            <a:avLst/>
            <a:gdLst/>
            <a:ahLst/>
            <a:cxnLst/>
            <a:rect l="l" t="t" r="r" b="b"/>
            <a:pathLst>
              <a:path w="8561275" h="6424785">
                <a:moveTo>
                  <a:pt x="0" y="0"/>
                </a:moveTo>
                <a:lnTo>
                  <a:pt x="8561274" y="0"/>
                </a:lnTo>
                <a:lnTo>
                  <a:pt x="8561274" y="6424784"/>
                </a:lnTo>
                <a:lnTo>
                  <a:pt x="0" y="6424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47806" y="504825"/>
            <a:ext cx="21923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Eğitim Şart!!!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1610" y="1975689"/>
            <a:ext cx="5547690" cy="6335623"/>
          </a:xfrm>
          <a:custGeom>
            <a:avLst/>
            <a:gdLst/>
            <a:ahLst/>
            <a:cxnLst/>
            <a:rect l="l" t="t" r="r" b="b"/>
            <a:pathLst>
              <a:path w="5547690" h="6335623">
                <a:moveTo>
                  <a:pt x="0" y="0"/>
                </a:moveTo>
                <a:lnTo>
                  <a:pt x="5547690" y="0"/>
                </a:lnTo>
                <a:lnTo>
                  <a:pt x="5547690" y="6335622"/>
                </a:lnTo>
                <a:lnTo>
                  <a:pt x="0" y="633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20000" y="519793"/>
            <a:ext cx="281967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John Dewey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499413"/>
            <a:ext cx="4113312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Gelenek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Öncesi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Düzey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Geleneksel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Düzey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tr-TR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Özerk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Düzey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73954" y="4314825"/>
            <a:ext cx="1014009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Sonuç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olarak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Dewey de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ilişkin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kendi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evrelerini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belirlemiş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olup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evreler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arası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geçişlerin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ancak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ancak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eğitim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yoluyla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kazandırılabileceğini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vurgulamıştır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3040"/>
              </p:ext>
            </p:extLst>
          </p:nvPr>
        </p:nvGraphicFramePr>
        <p:xfrm>
          <a:off x="1219200" y="3162300"/>
          <a:ext cx="15240000" cy="3558078"/>
        </p:xfrm>
        <a:graphic>
          <a:graphicData uri="http://schemas.openxmlformats.org/drawingml/2006/table">
            <a:tbl>
              <a:tblPr/>
              <a:tblGrid>
                <a:gridCol w="3810000"/>
                <a:gridCol w="3810000"/>
                <a:gridCol w="3810000"/>
                <a:gridCol w="3810000"/>
              </a:tblGrid>
              <a:tr h="1875620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Piaget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Kohlberg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Gilligan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Dewey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58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Kıyaslamalar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endParaRPr lang="en-US" sz="2400" dirty="0"/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İkilemler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Kriz Anları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tr-TR" sz="3200" dirty="0" smtClean="0">
                          <a:solidFill>
                            <a:srgbClr val="00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Eğitim Düzeyleri</a:t>
                      </a:r>
                      <a:endParaRPr lang="en-US" sz="3200" dirty="0">
                        <a:solidFill>
                          <a:srgbClr val="00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7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80159">
            <a:off x="623981" y="-2244630"/>
            <a:ext cx="15529570" cy="15335451"/>
          </a:xfrm>
          <a:custGeom>
            <a:avLst/>
            <a:gdLst/>
            <a:ahLst/>
            <a:cxnLst/>
            <a:rect l="l" t="t" r="r" b="b"/>
            <a:pathLst>
              <a:path w="15529570" h="15335451">
                <a:moveTo>
                  <a:pt x="0" y="0"/>
                </a:moveTo>
                <a:lnTo>
                  <a:pt x="15529570" y="0"/>
                </a:lnTo>
                <a:lnTo>
                  <a:pt x="15529570" y="15335451"/>
                </a:lnTo>
                <a:lnTo>
                  <a:pt x="0" y="15335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80134" y="3426383"/>
            <a:ext cx="15327731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883179" y="1187402"/>
            <a:ext cx="7011174" cy="98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7200">
                <a:solidFill>
                  <a:srgbClr val="5CE1E6"/>
                </a:solidFill>
                <a:latin typeface="Lexend Deca"/>
                <a:ea typeface="Lexend Deca"/>
                <a:cs typeface="Lexend Deca"/>
                <a:sym typeface="Lexend Deca"/>
              </a:rPr>
              <a:t>Teşekkürler...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161565" y="6328389"/>
            <a:ext cx="1000336" cy="100033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58998" y="6550361"/>
            <a:ext cx="405471" cy="556392"/>
          </a:xfrm>
          <a:custGeom>
            <a:avLst/>
            <a:gdLst/>
            <a:ahLst/>
            <a:cxnLst/>
            <a:rect l="l" t="t" r="r" b="b"/>
            <a:pathLst>
              <a:path w="405471" h="556392">
                <a:moveTo>
                  <a:pt x="0" y="0"/>
                </a:moveTo>
                <a:lnTo>
                  <a:pt x="405471" y="0"/>
                </a:lnTo>
                <a:lnTo>
                  <a:pt x="405471" y="556392"/>
                </a:lnTo>
                <a:lnTo>
                  <a:pt x="0" y="55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61565" y="7644241"/>
            <a:ext cx="1000336" cy="100033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61565" y="8796820"/>
            <a:ext cx="922960" cy="92296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06667" y="7980239"/>
            <a:ext cx="504855" cy="324943"/>
          </a:xfrm>
          <a:custGeom>
            <a:avLst/>
            <a:gdLst/>
            <a:ahLst/>
            <a:cxnLst/>
            <a:rect l="l" t="t" r="r" b="b"/>
            <a:pathLst>
              <a:path w="504855" h="324943">
                <a:moveTo>
                  <a:pt x="0" y="0"/>
                </a:moveTo>
                <a:lnTo>
                  <a:pt x="504855" y="0"/>
                </a:lnTo>
                <a:lnTo>
                  <a:pt x="504855" y="324942"/>
                </a:lnTo>
                <a:lnTo>
                  <a:pt x="0" y="324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11577" y="8986749"/>
            <a:ext cx="380172" cy="543103"/>
          </a:xfrm>
          <a:custGeom>
            <a:avLst/>
            <a:gdLst/>
            <a:ahLst/>
            <a:cxnLst/>
            <a:rect l="l" t="t" r="r" b="b"/>
            <a:pathLst>
              <a:path w="380172" h="543103">
                <a:moveTo>
                  <a:pt x="0" y="0"/>
                </a:moveTo>
                <a:lnTo>
                  <a:pt x="380172" y="0"/>
                </a:lnTo>
                <a:lnTo>
                  <a:pt x="380172" y="543102"/>
                </a:lnTo>
                <a:lnTo>
                  <a:pt x="0" y="543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867400" y="6496525"/>
            <a:ext cx="2002818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21026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1982" y="7606681"/>
            <a:ext cx="7336818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syasar@nevsehir.edu.tr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38800" y="8853970"/>
            <a:ext cx="4784706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2. Kat No:234</a:t>
            </a:r>
          </a:p>
        </p:txBody>
      </p:sp>
    </p:spTree>
    <p:extLst>
      <p:ext uri="{BB962C8B-B14F-4D97-AF65-F5344CB8AC3E}">
        <p14:creationId xmlns:p14="http://schemas.microsoft.com/office/powerpoint/2010/main" val="14978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57859" y="3241770"/>
            <a:ext cx="3801441" cy="6016530"/>
          </a:xfrm>
          <a:custGeom>
            <a:avLst/>
            <a:gdLst/>
            <a:ahLst/>
            <a:cxnLst/>
            <a:rect l="l" t="t" r="r" b="b"/>
            <a:pathLst>
              <a:path w="3801441" h="6016530">
                <a:moveTo>
                  <a:pt x="0" y="0"/>
                </a:moveTo>
                <a:lnTo>
                  <a:pt x="3801441" y="0"/>
                </a:lnTo>
                <a:lnTo>
                  <a:pt x="3801441" y="6016530"/>
                </a:lnTo>
                <a:lnTo>
                  <a:pt x="0" y="6016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49269" y="504825"/>
            <a:ext cx="378946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Ted Bundy (Seri Katil)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83210" y="3514725"/>
            <a:ext cx="6196933" cy="3745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Kendisiyle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görüşüldüğünde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İnsanların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cinayetleri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hakkında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telaş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yapmasına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şaşırdığını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söylemiş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Yani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kadar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fazla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insan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.”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18720" y="0"/>
            <a:ext cx="6250560" cy="10287000"/>
          </a:xfrm>
          <a:custGeom>
            <a:avLst/>
            <a:gdLst/>
            <a:ahLst/>
            <a:cxnLst/>
            <a:rect l="l" t="t" r="r" b="b"/>
            <a:pathLst>
              <a:path w="6250560" h="10287000">
                <a:moveTo>
                  <a:pt x="0" y="0"/>
                </a:moveTo>
                <a:lnTo>
                  <a:pt x="6250560" y="0"/>
                </a:lnTo>
                <a:lnTo>
                  <a:pt x="62505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2730" y="1028700"/>
            <a:ext cx="11162541" cy="8229600"/>
          </a:xfrm>
          <a:custGeom>
            <a:avLst/>
            <a:gdLst/>
            <a:ahLst/>
            <a:cxnLst/>
            <a:rect l="l" t="t" r="r" b="b"/>
            <a:pathLst>
              <a:path w="11162541" h="8229600">
                <a:moveTo>
                  <a:pt x="0" y="0"/>
                </a:moveTo>
                <a:lnTo>
                  <a:pt x="11162540" y="0"/>
                </a:lnTo>
                <a:lnTo>
                  <a:pt x="111625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21500" y="328767"/>
            <a:ext cx="4089499" cy="53860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İftira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İğrenme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34310" y="9363075"/>
            <a:ext cx="861938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Birini öldürmek zorunda olsan hangisini seçerdin?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98864" y="2024743"/>
            <a:ext cx="722173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Ahlak</a:t>
            </a:r>
            <a:r>
              <a:rPr lang="en-US" sz="60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Gelişimi</a:t>
            </a:r>
            <a:endParaRPr lang="en-US" sz="60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98864" y="4848225"/>
            <a:ext cx="789027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 insanda ahlak gelişimi nasıl bir süreç izler?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379509" cy="6572801"/>
          </a:xfrm>
          <a:custGeom>
            <a:avLst/>
            <a:gdLst/>
            <a:ahLst/>
            <a:cxnLst/>
            <a:rect l="l" t="t" r="r" b="b"/>
            <a:pathLst>
              <a:path w="4379509" h="6572801">
                <a:moveTo>
                  <a:pt x="0" y="0"/>
                </a:moveTo>
                <a:lnTo>
                  <a:pt x="4379509" y="0"/>
                </a:lnTo>
                <a:lnTo>
                  <a:pt x="4379509" y="6572801"/>
                </a:lnTo>
                <a:lnTo>
                  <a:pt x="0" y="6572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51911" y="733425"/>
            <a:ext cx="438417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Jean Piaget (1896- 1980)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51911" y="1647825"/>
            <a:ext cx="6653653" cy="59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Biyoloji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alanında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eğitim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görmüştür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Psikopatoloji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mantık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bilim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felsefesi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epistemoloji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alanlarında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çalışmıştır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İnsanların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bilişsel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gelişimlerine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ilişkin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yapmıştır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konusunda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öncü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çalışmalarıyla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bilinir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tr-TR" sz="3000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Çalışmalarının</a:t>
            </a: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önemli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kısmını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kendi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kızlarını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gözlemleyerek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oluşturmuştur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31820" y="504825"/>
            <a:ext cx="202436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Jean Piaget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44912" y="3248025"/>
            <a:ext cx="12798177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Çocukların bilişsel yapılarının yetişkinlerinkinden farklı olduğunu savunur.}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50 yılı aşkın bir süre boyunca alana önemli katkılarda bulunmuştur.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50’yi aşkın kitap, sayısız makale yazmıştır.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1219</Words>
  <Application>Microsoft Office PowerPoint</Application>
  <PresentationFormat>Özel</PresentationFormat>
  <Paragraphs>229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1" baseType="lpstr">
      <vt:lpstr>Arial</vt:lpstr>
      <vt:lpstr>Calibri</vt:lpstr>
      <vt:lpstr>DM Sans</vt:lpstr>
      <vt:lpstr>Lexend Deca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Ahlak Dersi</dc:title>
  <dc:creator>Eğitim Fakültesi</dc:creator>
  <cp:lastModifiedBy>Windows Kullanıcısı</cp:lastModifiedBy>
  <cp:revision>13</cp:revision>
  <dcterms:created xsi:type="dcterms:W3CDTF">2006-08-16T00:00:00Z</dcterms:created>
  <dcterms:modified xsi:type="dcterms:W3CDTF">2025-03-13T07:20:04Z</dcterms:modified>
  <dc:identifier>DAGOY4qR7p4</dc:identifier>
</cp:coreProperties>
</file>